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138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linkedin.com/in/diego-silvera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1920240"/>
            <a:ext cx="103601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t>Análisis de Sentimientos en Sinopsis de Anime</a:t>
            </a:r>
            <a:br/>
            <a:r>
              <a:t>mediante NLP y Deep Learning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66D8CED-CB34-0B3D-61B5-95C7039E2E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79336" y="529389"/>
            <a:ext cx="10770980" cy="61601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9336" y="5412383"/>
            <a:ext cx="71745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EBEEF1"/>
                </a:solidFill>
              </a:defRPr>
            </a:pPr>
            <a:r>
              <a:rPr dirty="0"/>
              <a:t>Diego Silvera  •  Data Science III – NLP &amp; Deep Learning  • 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rPr dirty="0" err="1"/>
              <a:t>Perspectivas</a:t>
            </a:r>
            <a:r>
              <a:rPr dirty="0"/>
              <a:t> </a:t>
            </a:r>
            <a:r>
              <a:rPr dirty="0" err="1"/>
              <a:t>futuras</a:t>
            </a:r>
            <a:endParaRPr dirty="0"/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0832D1DA-5DA5-F4FF-1514-73EF326AA3BF}"/>
              </a:ext>
            </a:extLst>
          </p:cNvPr>
          <p:cNvSpPr txBox="1"/>
          <p:nvPr/>
        </p:nvSpPr>
        <p:spPr>
          <a:xfrm>
            <a:off x="722312" y="1692260"/>
            <a:ext cx="10744200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AR" altLang="es-AR" sz="2200" dirty="0">
                <a:solidFill>
                  <a:srgbClr val="EBEEF1"/>
                </a:solidFill>
              </a:rPr>
              <a:t>Ampliar el corpus con sinopsis más extensas y variadas para mejorar el aprendizaje.</a:t>
            </a:r>
          </a:p>
          <a:p>
            <a:pPr lvl="0" defTabSz="91440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AR" altLang="es-AR" sz="2200" dirty="0">
                <a:solidFill>
                  <a:srgbClr val="EBEEF1"/>
                </a:solidFill>
              </a:rPr>
              <a:t>Implementar </a:t>
            </a:r>
            <a:r>
              <a:rPr lang="es-AR" altLang="es-AR" sz="2200" dirty="0" err="1">
                <a:solidFill>
                  <a:srgbClr val="EBEEF1"/>
                </a:solidFill>
              </a:rPr>
              <a:t>embeddings</a:t>
            </a:r>
            <a:r>
              <a:rPr lang="es-AR" altLang="es-AR" sz="2200" dirty="0">
                <a:solidFill>
                  <a:srgbClr val="EBEEF1"/>
                </a:solidFill>
              </a:rPr>
              <a:t> </a:t>
            </a:r>
            <a:r>
              <a:rPr lang="es-AR" altLang="es-AR" sz="2200" dirty="0" err="1">
                <a:solidFill>
                  <a:srgbClr val="EBEEF1"/>
                </a:solidFill>
              </a:rPr>
              <a:t>preentrenados</a:t>
            </a:r>
            <a:r>
              <a:rPr lang="es-AR" altLang="es-AR" sz="2200" dirty="0">
                <a:solidFill>
                  <a:srgbClr val="EBEEF1"/>
                </a:solidFill>
              </a:rPr>
              <a:t> como </a:t>
            </a:r>
            <a:r>
              <a:rPr lang="es-AR" altLang="es-AR" sz="2200" dirty="0" err="1">
                <a:solidFill>
                  <a:srgbClr val="EBEEF1"/>
                </a:solidFill>
              </a:rPr>
              <a:t>FastText</a:t>
            </a:r>
            <a:r>
              <a:rPr lang="es-AR" altLang="es-AR" sz="2200" dirty="0">
                <a:solidFill>
                  <a:srgbClr val="EBEEF1"/>
                </a:solidFill>
              </a:rPr>
              <a:t> o BERT para mayor precisión semántica.</a:t>
            </a:r>
          </a:p>
          <a:p>
            <a:pPr lvl="0" defTabSz="91440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AR" altLang="es-AR" sz="2200" dirty="0" err="1">
                <a:solidFill>
                  <a:srgbClr val="EBEEF1"/>
                </a:solidFill>
              </a:rPr>
              <a:t>Rebalancear</a:t>
            </a:r>
            <a:r>
              <a:rPr lang="es-AR" altLang="es-AR" sz="2200" dirty="0">
                <a:solidFill>
                  <a:srgbClr val="EBEEF1"/>
                </a:solidFill>
              </a:rPr>
              <a:t> clases de sentimiento para reducir sesgos del modelo.</a:t>
            </a:r>
          </a:p>
          <a:p>
            <a:pPr lvl="0" defTabSz="91440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AR" altLang="es-AR" sz="2200" dirty="0">
                <a:solidFill>
                  <a:srgbClr val="EBEEF1"/>
                </a:solidFill>
              </a:rPr>
              <a:t>Integrar </a:t>
            </a:r>
            <a:r>
              <a:rPr lang="es-AR" altLang="es-AR" sz="2200" dirty="0" err="1">
                <a:solidFill>
                  <a:srgbClr val="EBEEF1"/>
                </a:solidFill>
              </a:rPr>
              <a:t>explicabilidad</a:t>
            </a:r>
            <a:r>
              <a:rPr lang="es-AR" altLang="es-AR" sz="2200" dirty="0">
                <a:solidFill>
                  <a:srgbClr val="EBEEF1"/>
                </a:solidFill>
              </a:rPr>
              <a:t> avanzada mediante SHAP o </a:t>
            </a:r>
            <a:r>
              <a:rPr lang="es-AR" altLang="es-AR" sz="2200" dirty="0" err="1">
                <a:solidFill>
                  <a:srgbClr val="EBEEF1"/>
                </a:solidFill>
              </a:rPr>
              <a:t>dashboards</a:t>
            </a:r>
            <a:r>
              <a:rPr lang="es-AR" altLang="es-AR" sz="2200" dirty="0">
                <a:solidFill>
                  <a:srgbClr val="EBEEF1"/>
                </a:solidFill>
              </a:rPr>
              <a:t> interactivos.</a:t>
            </a:r>
          </a:p>
          <a:p>
            <a:pPr lvl="0" defTabSz="91440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AR" altLang="es-AR" sz="2200" dirty="0">
                <a:solidFill>
                  <a:srgbClr val="EBEEF1"/>
                </a:solidFill>
              </a:rPr>
              <a:t>Evaluar transfer </a:t>
            </a:r>
            <a:r>
              <a:rPr lang="es-AR" altLang="es-AR" sz="2200" dirty="0" err="1">
                <a:solidFill>
                  <a:srgbClr val="EBEEF1"/>
                </a:solidFill>
              </a:rPr>
              <a:t>learning</a:t>
            </a:r>
            <a:r>
              <a:rPr lang="es-AR" altLang="es-AR" sz="2200" dirty="0">
                <a:solidFill>
                  <a:srgbClr val="EBEEF1"/>
                </a:solidFill>
              </a:rPr>
              <a:t> entre dominios culturales similares.</a:t>
            </a:r>
          </a:p>
          <a:p>
            <a:pPr>
              <a:defRPr sz="2200">
                <a:solidFill>
                  <a:srgbClr val="EBEEF1"/>
                </a:solidFill>
              </a:defRPr>
            </a:pPr>
            <a:endParaRPr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79FD2DCA-72B7-1C85-B7F5-83BE102DFA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79412" y="214312"/>
            <a:ext cx="11430000" cy="64293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914400"/>
            <a:ext cx="3580660" cy="67710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rPr lang="es-AR" dirty="0"/>
              <a:t>Agradecimientos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914399" y="2505908"/>
            <a:ext cx="1036002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EBEEF1"/>
                </a:solidFill>
              </a:defRPr>
            </a:pPr>
            <a:r>
              <a:rPr lang="es-AR" sz="2200" dirty="0"/>
              <a:t>Agradezco profundamente al profesor </a:t>
            </a:r>
            <a:r>
              <a:rPr lang="es-AR" sz="2200" b="1" dirty="0"/>
              <a:t>Ezequiel Juan </a:t>
            </a:r>
            <a:r>
              <a:rPr lang="es-AR" sz="2200" b="1" dirty="0" err="1"/>
              <a:t>Bassano</a:t>
            </a:r>
            <a:r>
              <a:rPr lang="es-AR" sz="2200" dirty="0"/>
              <a:t> por su guía, claridad conceptual y orientación durante todo el desarrollo del proyecto.</a:t>
            </a:r>
          </a:p>
          <a:p>
            <a:pPr>
              <a:defRPr sz="2200">
                <a:solidFill>
                  <a:srgbClr val="EBEEF1"/>
                </a:solidFill>
              </a:defRPr>
            </a:pPr>
            <a:endParaRPr lang="es-AR" sz="2200" dirty="0"/>
          </a:p>
          <a:p>
            <a:pPr>
              <a:defRPr sz="2200">
                <a:solidFill>
                  <a:srgbClr val="EBEEF1"/>
                </a:solidFill>
              </a:defRPr>
            </a:pPr>
            <a:br>
              <a:rPr lang="es-AR" sz="2200" dirty="0"/>
            </a:br>
            <a:r>
              <a:rPr lang="es-AR" sz="2200" dirty="0"/>
              <a:t>A la Tutora </a:t>
            </a:r>
            <a:r>
              <a:rPr lang="es-AR" sz="2200" b="1" dirty="0"/>
              <a:t>Silvana </a:t>
            </a:r>
            <a:r>
              <a:rPr lang="es-AR" sz="2200" b="1" dirty="0" err="1"/>
              <a:t>Tomasin</a:t>
            </a:r>
            <a:r>
              <a:rPr lang="es-AR" sz="2200" dirty="0"/>
              <a:t>, por su acompañamiento constante, sus observaciones precisas y el apoyo brindado para alcanzar los objetivos de este trabajo.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A3081CB-A490-4405-6B4B-CB21BEF53D4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27" y="153293"/>
            <a:ext cx="12188825" cy="685621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373D7-64F6-6B69-098F-8BD7067F8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ECC2BC-9AF4-8626-AB81-605D1342816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5454CD-6EDF-5C52-EABA-A1ABFFA5102E}"/>
              </a:ext>
            </a:extLst>
          </p:cNvPr>
          <p:cNvSpPr txBox="1"/>
          <p:nvPr/>
        </p:nvSpPr>
        <p:spPr>
          <a:xfrm>
            <a:off x="704264" y="1140593"/>
            <a:ext cx="10780295" cy="5139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rgbClr val="EBEEF1"/>
                </a:solidFill>
              </a:rPr>
              <a:t>Este proyecto fue desarrollado por Diego Silvera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400" dirty="0">
              <a:solidFill>
                <a:srgbClr val="EBEEF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rgbClr val="EBEEF1"/>
                </a:solidFill>
              </a:rPr>
              <a:t>Trabajo final del curso Data </a:t>
            </a:r>
            <a:r>
              <a:rPr lang="es-AR" sz="2400" dirty="0" err="1">
                <a:solidFill>
                  <a:srgbClr val="EBEEF1"/>
                </a:solidFill>
              </a:rPr>
              <a:t>Science</a:t>
            </a:r>
            <a:r>
              <a:rPr lang="es-AR" sz="2400" dirty="0">
                <a:solidFill>
                  <a:srgbClr val="EBEEF1"/>
                </a:solidFill>
              </a:rPr>
              <a:t> III – NLP &amp; Deep </a:t>
            </a:r>
            <a:r>
              <a:rPr lang="es-AR" sz="2400" dirty="0" err="1">
                <a:solidFill>
                  <a:srgbClr val="EBEEF1"/>
                </a:solidFill>
              </a:rPr>
              <a:t>Learning</a:t>
            </a:r>
            <a:r>
              <a:rPr lang="es-AR" sz="2400" dirty="0">
                <a:solidFill>
                  <a:srgbClr val="EBEEF1"/>
                </a:solidFill>
              </a:rPr>
              <a:t> (</a:t>
            </a:r>
            <a:r>
              <a:rPr lang="es-AR" sz="2400" dirty="0" err="1">
                <a:solidFill>
                  <a:srgbClr val="EBEEF1"/>
                </a:solidFill>
              </a:rPr>
              <a:t>CoderHouse</a:t>
            </a:r>
            <a:r>
              <a:rPr lang="es-AR" sz="2400" dirty="0">
                <a:solidFill>
                  <a:srgbClr val="EBEEF1"/>
                </a:solidFill>
              </a:rPr>
              <a:t> 2025).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400" dirty="0">
              <a:solidFill>
                <a:srgbClr val="EBEEF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400" dirty="0">
                <a:solidFill>
                  <a:srgbClr val="EBEEF1"/>
                </a:solidFill>
              </a:rPr>
              <a:t>El trabajo refleja la aplicación práctica de técnicas de Procesamiento de Lenguaje Natural y Deep </a:t>
            </a:r>
            <a:r>
              <a:rPr lang="es-AR" sz="2400" dirty="0" err="1">
                <a:solidFill>
                  <a:srgbClr val="EBEEF1"/>
                </a:solidFill>
              </a:rPr>
              <a:t>Learning</a:t>
            </a:r>
            <a:r>
              <a:rPr lang="es-AR" sz="2400" dirty="0">
                <a:solidFill>
                  <a:srgbClr val="EBEEF1"/>
                </a:solidFill>
              </a:rPr>
              <a:t> con enfoque interpretativo, promoviendo modelos reproducibles y comprensibles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400" dirty="0">
              <a:solidFill>
                <a:srgbClr val="EBEEF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br>
              <a:rPr lang="es-AR" sz="2400" dirty="0">
                <a:solidFill>
                  <a:srgbClr val="EBEEF1"/>
                </a:solidFill>
              </a:rPr>
            </a:br>
            <a:r>
              <a:rPr lang="es-AR" sz="2400" dirty="0">
                <a:solidFill>
                  <a:srgbClr val="EBEEF1"/>
                </a:solidFill>
              </a:rPr>
              <a:t>Puede encontrarse más información y contacto en:</a:t>
            </a:r>
            <a:br>
              <a:rPr lang="es-AR" sz="2400" dirty="0">
                <a:solidFill>
                  <a:srgbClr val="EBEEF1"/>
                </a:solidFill>
              </a:rPr>
            </a:br>
            <a:r>
              <a:rPr lang="es-AR" sz="2200" dirty="0">
                <a:solidFill>
                  <a:srgbClr val="EBEEF1"/>
                </a:solidFill>
              </a:rPr>
              <a:t>🔗 LinkedIn: </a:t>
            </a:r>
            <a:r>
              <a:rPr lang="es-AR" sz="2200" dirty="0">
                <a:solidFill>
                  <a:srgbClr val="EBEEF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www.linkedin.com/in/diego-silvera</a:t>
            </a:r>
            <a:br>
              <a:rPr lang="es-AR" sz="2200" dirty="0">
                <a:solidFill>
                  <a:srgbClr val="EBEEF1"/>
                </a:solidFill>
              </a:rPr>
            </a:br>
            <a:r>
              <a:rPr lang="es-AR" sz="2200" dirty="0">
                <a:solidFill>
                  <a:srgbClr val="EBEEF1"/>
                </a:solidFill>
              </a:rPr>
              <a:t>💻 Repositorio GitHub: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rgbClr val="EBEEF1"/>
                </a:solidFill>
              </a:rPr>
              <a:t>https://github.com/Diego-Silvera/Diego_SilveraProyecto_Final_Anime.git</a:t>
            </a:r>
          </a:p>
          <a:p>
            <a:endParaRPr lang="es-AR" sz="2200" dirty="0">
              <a:solidFill>
                <a:srgbClr val="EBEEF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7928A0E-3A79-B806-B043-A782E5DAE1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79411" y="214312"/>
            <a:ext cx="1143000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312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76250" y="743426"/>
            <a:ext cx="5618162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rPr dirty="0" err="1"/>
              <a:t>Introducción</a:t>
            </a:r>
            <a:r>
              <a:rPr dirty="0"/>
              <a:t> y </a:t>
            </a:r>
            <a:r>
              <a:rPr dirty="0" err="1"/>
              <a:t>contexto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476250" y="1645920"/>
            <a:ext cx="1125140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EBEEF1"/>
                </a:solidFill>
              </a:defRPr>
            </a:pPr>
            <a:r>
              <a:rPr dirty="0"/>
              <a:t>• ¿</a:t>
            </a:r>
            <a:r>
              <a:rPr dirty="0" err="1"/>
              <a:t>Qué</a:t>
            </a:r>
            <a:r>
              <a:rPr dirty="0"/>
              <a:t> es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análisis</a:t>
            </a:r>
            <a:r>
              <a:rPr dirty="0"/>
              <a:t> de </a:t>
            </a:r>
            <a:r>
              <a:rPr dirty="0" err="1"/>
              <a:t>sentimientos</a:t>
            </a:r>
            <a:r>
              <a:rPr dirty="0"/>
              <a:t>?</a:t>
            </a: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r>
              <a:rPr lang="es-AR" sz="2200" dirty="0"/>
              <a:t>Es una técnica de Procesamiento de Lenguaje Natural (NLP) que identifica y clasifica emociones o actitudes en textos, determinando si expresan opiniones positivas, negativas o neutras.</a:t>
            </a: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br>
              <a:rPr dirty="0"/>
            </a:br>
            <a:r>
              <a:rPr dirty="0"/>
              <a:t>• ¿Por </a:t>
            </a:r>
            <a:r>
              <a:rPr dirty="0" err="1"/>
              <a:t>qué</a:t>
            </a:r>
            <a:r>
              <a:rPr dirty="0"/>
              <a:t> </a:t>
            </a:r>
            <a:r>
              <a:rPr dirty="0" err="1"/>
              <a:t>aplicarlo</a:t>
            </a:r>
            <a:r>
              <a:rPr dirty="0"/>
              <a:t> al </a:t>
            </a:r>
            <a:r>
              <a:rPr dirty="0" err="1"/>
              <a:t>dominio</a:t>
            </a:r>
            <a:r>
              <a:rPr dirty="0"/>
              <a:t> del anime?</a:t>
            </a: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r>
              <a:rPr lang="es-AR" sz="2200" dirty="0"/>
              <a:t>Porque las sinopsis reflejan percepciones del público. Analizarlas permite entender tendencias emocionales y temáticas dentro de la cultura del anime.</a:t>
            </a: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br>
              <a:rPr dirty="0"/>
            </a:br>
            <a:r>
              <a:rPr dirty="0"/>
              <a:t>• </a:t>
            </a:r>
            <a:r>
              <a:rPr dirty="0" err="1"/>
              <a:t>Objetivos</a:t>
            </a:r>
            <a:r>
              <a:rPr dirty="0"/>
              <a:t>: </a:t>
            </a:r>
            <a:r>
              <a:rPr dirty="0" err="1"/>
              <a:t>comprender</a:t>
            </a:r>
            <a:r>
              <a:rPr dirty="0"/>
              <a:t>, </a:t>
            </a:r>
            <a:r>
              <a:rPr dirty="0" err="1"/>
              <a:t>clasificar</a:t>
            </a:r>
            <a:r>
              <a:rPr dirty="0"/>
              <a:t> y </a:t>
            </a:r>
            <a:r>
              <a:rPr dirty="0" err="1"/>
              <a:t>evaluar</a:t>
            </a:r>
            <a:r>
              <a:rPr dirty="0"/>
              <a:t>.</a:t>
            </a: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r>
              <a:rPr lang="es-AR" sz="2200" dirty="0"/>
              <a:t>Comprender el lenguaje de las reseñas, clasificar su sentimiento mediante modelos de Machine </a:t>
            </a:r>
            <a:r>
              <a:rPr lang="es-AR" sz="2200" dirty="0" err="1"/>
              <a:t>Learning</a:t>
            </a:r>
            <a:r>
              <a:rPr lang="es-AR" sz="2200" dirty="0"/>
              <a:t> y evaluar el desempeño del modelo para obtener conclusiones interpretables.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8ABE71B-8BD9-B71C-228B-F97AA4A3E0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5342022" y="381794"/>
            <a:ext cx="6641432" cy="34314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27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076345" y="563078"/>
            <a:ext cx="103601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rPr dirty="0" err="1"/>
              <a:t>Metodología</a:t>
            </a:r>
            <a:r>
              <a:rPr dirty="0"/>
              <a:t> general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1477478"/>
            <a:ext cx="10684042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EBEEF1"/>
                </a:solidFill>
              </a:defRPr>
            </a:pPr>
            <a:r>
              <a:rPr lang="es-AR" sz="2200" dirty="0"/>
              <a:t>La metodología combina análisis de datos, NLP, modelado predictivo y </a:t>
            </a:r>
            <a:r>
              <a:rPr lang="es-AR" sz="2200" dirty="0" err="1"/>
              <a:t>explicabilidad</a:t>
            </a:r>
            <a:r>
              <a:rPr lang="es-AR" sz="2200" dirty="0"/>
              <a:t> para clasificar sentimientos y comprender patrones lingüísticos.</a:t>
            </a:r>
          </a:p>
          <a:p>
            <a:pPr>
              <a:defRPr sz="2200">
                <a:solidFill>
                  <a:srgbClr val="EBEEF1"/>
                </a:solidFill>
              </a:defRPr>
            </a:pP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r>
              <a:rPr lang="es-AR" sz="2800" dirty="0"/>
              <a:t>Flujo: </a:t>
            </a:r>
          </a:p>
          <a:p>
            <a:pPr>
              <a:defRPr sz="2200">
                <a:solidFill>
                  <a:srgbClr val="EBEEF1"/>
                </a:solidFill>
              </a:defRPr>
            </a:pP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r>
              <a:rPr dirty="0"/>
              <a:t>1) EDA → 2) </a:t>
            </a:r>
            <a:r>
              <a:rPr dirty="0" err="1"/>
              <a:t>Limpieza</a:t>
            </a:r>
            <a:r>
              <a:rPr dirty="0"/>
              <a:t> → 3) </a:t>
            </a:r>
            <a:r>
              <a:rPr dirty="0" err="1"/>
              <a:t>Preprocesamiento</a:t>
            </a:r>
            <a:r>
              <a:rPr dirty="0"/>
              <a:t> → 4) </a:t>
            </a:r>
            <a:r>
              <a:rPr dirty="0" err="1"/>
              <a:t>Modelado</a:t>
            </a:r>
            <a:r>
              <a:rPr dirty="0"/>
              <a:t> → 5) </a:t>
            </a:r>
            <a:r>
              <a:rPr dirty="0" err="1"/>
              <a:t>Interpretabilidad</a:t>
            </a:r>
            <a:br>
              <a:rPr dirty="0"/>
            </a:br>
            <a:br>
              <a:rPr dirty="0"/>
            </a:br>
            <a:r>
              <a:rPr sz="2800" dirty="0"/>
              <a:t>Dataset:</a:t>
            </a:r>
            <a:endParaRPr lang="es-AR" sz="2800" dirty="0"/>
          </a:p>
          <a:p>
            <a:pPr>
              <a:defRPr sz="2200">
                <a:solidFill>
                  <a:srgbClr val="EBEEF1"/>
                </a:solidFill>
              </a:defRPr>
            </a:pP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r>
              <a:rPr dirty="0"/>
              <a:t> </a:t>
            </a:r>
            <a:r>
              <a:rPr dirty="0" err="1"/>
              <a:t>título</a:t>
            </a:r>
            <a:r>
              <a:rPr dirty="0"/>
              <a:t>, </a:t>
            </a:r>
            <a:r>
              <a:rPr dirty="0" err="1"/>
              <a:t>sinopsis</a:t>
            </a:r>
            <a:r>
              <a:rPr dirty="0"/>
              <a:t>, </a:t>
            </a:r>
            <a:r>
              <a:rPr dirty="0" err="1"/>
              <a:t>géneros</a:t>
            </a:r>
            <a:r>
              <a:rPr dirty="0"/>
              <a:t>, </a:t>
            </a:r>
            <a:r>
              <a:rPr dirty="0" err="1"/>
              <a:t>episodios</a:t>
            </a:r>
            <a:r>
              <a:rPr dirty="0"/>
              <a:t>, score.</a:t>
            </a: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br>
              <a:rPr dirty="0"/>
            </a:br>
            <a:r>
              <a:rPr sz="2800" dirty="0" err="1"/>
              <a:t>Herramientas</a:t>
            </a:r>
            <a:r>
              <a:rPr dirty="0"/>
              <a:t>: </a:t>
            </a:r>
            <a:endParaRPr lang="es-AR" sz="2800" dirty="0">
              <a:solidFill>
                <a:srgbClr val="EBEEF1"/>
              </a:solidFill>
            </a:endParaRPr>
          </a:p>
          <a:p>
            <a:pPr>
              <a:defRPr sz="2200">
                <a:solidFill>
                  <a:srgbClr val="EBEEF1"/>
                </a:solidFill>
              </a:defRPr>
            </a:pP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r>
              <a:rPr dirty="0"/>
              <a:t>Python, Pandas, NLTK, </a:t>
            </a:r>
            <a:r>
              <a:rPr dirty="0" err="1"/>
              <a:t>spaCy</a:t>
            </a:r>
            <a:r>
              <a:rPr dirty="0"/>
              <a:t>, scikit-learn, TensorFlow, LIME.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EC4110E-0602-4103-5200-D2E555A3BC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1" y="0"/>
            <a:ext cx="12188825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t>EDA – Distribución de score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1645920"/>
            <a:ext cx="10360152" cy="42976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EBEEF1"/>
                </a:solidFill>
              </a:defRPr>
            </a:pPr>
            <a:r>
              <a:t>Predominan valores 60–80 → inclinación a valoraciones positivas.</a:t>
            </a:r>
          </a:p>
        </p:txBody>
      </p:sp>
      <p:pic>
        <p:nvPicPr>
          <p:cNvPr id="5" name="Picture 4" descr="score_h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057" y="2437891"/>
            <a:ext cx="7637585" cy="423722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C2EF72F-6BAE-823A-4D52-6D7F666FF0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8361947" y="-16538"/>
            <a:ext cx="3826878" cy="170719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8230A9F-0D40-BC61-0416-6ACB8BE60F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05" y="3589063"/>
            <a:ext cx="2288920" cy="30860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t>EDA – Top géneros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1645920"/>
            <a:ext cx="10360152" cy="42976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EBEEF1"/>
                </a:solidFill>
              </a:defRPr>
            </a:pPr>
            <a:r>
              <a:rPr dirty="0"/>
              <a:t>Drama, </a:t>
            </a:r>
            <a:r>
              <a:rPr dirty="0" err="1"/>
              <a:t>acción</a:t>
            </a:r>
            <a:r>
              <a:rPr dirty="0"/>
              <a:t> y comedia </a:t>
            </a:r>
            <a:r>
              <a:rPr dirty="0" err="1"/>
              <a:t>destacan</a:t>
            </a:r>
            <a:r>
              <a:rPr dirty="0"/>
              <a:t>; </a:t>
            </a:r>
            <a:r>
              <a:rPr dirty="0" err="1"/>
              <a:t>variedad</a:t>
            </a:r>
            <a:r>
              <a:rPr dirty="0"/>
              <a:t> </a:t>
            </a:r>
            <a:r>
              <a:rPr dirty="0" err="1"/>
              <a:t>temática</a:t>
            </a:r>
            <a:r>
              <a:rPr dirty="0"/>
              <a:t> </a:t>
            </a:r>
            <a:r>
              <a:rPr dirty="0" err="1"/>
              <a:t>útil</a:t>
            </a:r>
            <a:r>
              <a:rPr dirty="0"/>
              <a:t> para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modelado</a:t>
            </a:r>
            <a:r>
              <a:rPr dirty="0"/>
              <a:t>.</a:t>
            </a:r>
          </a:p>
        </p:txBody>
      </p:sp>
      <p:pic>
        <p:nvPicPr>
          <p:cNvPr id="5" name="Picture 4" descr="top_genr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980" y="2348540"/>
            <a:ext cx="6734113" cy="432658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FC0003-A94E-E122-50E9-4B066F190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8379" y="73755"/>
            <a:ext cx="2756194" cy="165702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47FDF18-AD34-FD83-DF04-2849715A6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79" y="3314701"/>
            <a:ext cx="2428954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27" y="-1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37192" y="914400"/>
            <a:ext cx="103601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rPr dirty="0" err="1"/>
              <a:t>Procesamiento</a:t>
            </a:r>
            <a:r>
              <a:rPr dirty="0"/>
              <a:t> NLP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8442" y="2228434"/>
            <a:ext cx="11297653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EBEEF1"/>
                </a:solidFill>
              </a:defRPr>
            </a:pPr>
            <a:r>
              <a:rPr lang="es-AR" sz="2200" dirty="0"/>
              <a:t>Procesamiento del texto mediante normalización, eliminación de signos y </a:t>
            </a:r>
            <a:r>
              <a:rPr lang="es-AR" sz="2200" dirty="0" err="1"/>
              <a:t>stopwords</a:t>
            </a:r>
            <a:r>
              <a:rPr lang="es-AR" sz="2200" dirty="0"/>
              <a:t>, </a:t>
            </a:r>
            <a:r>
              <a:rPr lang="es-AR" sz="2200" dirty="0" err="1"/>
              <a:t>tokenización</a:t>
            </a:r>
            <a:r>
              <a:rPr lang="es-AR" sz="2200" dirty="0"/>
              <a:t> y lematización.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EBEEF1"/>
                </a:solidFill>
              </a:defRPr>
            </a:pPr>
            <a:br>
              <a:rPr lang="es-AR" sz="2200" dirty="0"/>
            </a:br>
            <a:r>
              <a:rPr lang="es-AR" sz="2200" dirty="0"/>
              <a:t>Se genera la variable </a:t>
            </a:r>
            <a:r>
              <a:rPr lang="es-AR" sz="2200" i="1" dirty="0" err="1"/>
              <a:t>clean_text</a:t>
            </a:r>
            <a:r>
              <a:rPr lang="es-AR" sz="2200" dirty="0"/>
              <a:t> como base para TF-IDF, garantizando representaciones más limpias y consistentes.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EBEEF1"/>
                </a:solidFill>
              </a:defRPr>
            </a:pPr>
            <a:br>
              <a:rPr lang="es-AR" sz="2200" dirty="0"/>
            </a:br>
            <a:r>
              <a:rPr lang="es-AR" sz="2200" dirty="0"/>
              <a:t>Un buen preprocesamiento mejora notablemente la precisión y estabilidad de los modelos de análisis de sentimientos</a:t>
            </a:r>
            <a:r>
              <a:rPr dirty="0"/>
              <a:t>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D078F4B-199C-2173-04C7-917F72BBF92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64992" y="914400"/>
            <a:ext cx="11658713" cy="51788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t>Modelos aplicados y comparación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1645920"/>
            <a:ext cx="10360152" cy="42976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EBEEF1"/>
                </a:solidFill>
              </a:defRPr>
            </a:pPr>
            <a:r>
              <a:t>Baseline: TF-IDF + Regresión Logística → accuracy ≈ 0.50 (rápido, interpretable).</a:t>
            </a:r>
            <a:br/>
            <a:r>
              <a:t>Deep Learning (MLP – Keras) → accuracy ≈ 0.49–0.52 (sin mejora notable por corpus corto).</a:t>
            </a:r>
            <a:br/>
            <a:r>
              <a:t>Comparativa visual:</a:t>
            </a:r>
          </a:p>
        </p:txBody>
      </p:sp>
      <p:pic>
        <p:nvPicPr>
          <p:cNvPr id="5" name="Picture 4" descr="mlp_curv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273" y="3040617"/>
            <a:ext cx="5029200" cy="3036286"/>
          </a:xfrm>
          <a:prstGeom prst="rect">
            <a:avLst/>
          </a:prstGeom>
        </p:spPr>
      </p:pic>
      <p:pic>
        <p:nvPicPr>
          <p:cNvPr id="6" name="Picture 5" descr="cm_logre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8218" y="2743200"/>
            <a:ext cx="4108901" cy="363112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CCE0372-A00C-33C0-E1C6-1024910F89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7791" y="169383"/>
            <a:ext cx="2683961" cy="151021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t>Interpretabilidad (LIME)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1645920"/>
            <a:ext cx="1036002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EBEEF1"/>
                </a:solidFill>
              </a:defRPr>
            </a:pPr>
            <a:r>
              <a:rPr dirty="0" err="1"/>
              <a:t>Explicación</a:t>
            </a:r>
            <a:r>
              <a:rPr dirty="0"/>
              <a:t> local: </a:t>
            </a:r>
            <a:r>
              <a:rPr dirty="0" err="1"/>
              <a:t>términos</a:t>
            </a:r>
            <a:r>
              <a:rPr dirty="0"/>
              <a:t> </a:t>
            </a:r>
            <a:r>
              <a:rPr dirty="0" err="1"/>
              <a:t>que</a:t>
            </a:r>
            <a:r>
              <a:rPr dirty="0"/>
              <a:t> </a:t>
            </a:r>
            <a:r>
              <a:rPr dirty="0" err="1"/>
              <a:t>disparan</a:t>
            </a:r>
            <a:r>
              <a:rPr dirty="0"/>
              <a:t> '</a:t>
            </a:r>
            <a:r>
              <a:rPr dirty="0" err="1"/>
              <a:t>positivo</a:t>
            </a:r>
            <a:r>
              <a:rPr dirty="0"/>
              <a:t>' </a:t>
            </a:r>
            <a:r>
              <a:rPr dirty="0" err="1"/>
              <a:t>ej</a:t>
            </a:r>
            <a:r>
              <a:rPr dirty="0"/>
              <a:t>. '</a:t>
            </a:r>
            <a:r>
              <a:rPr dirty="0" err="1"/>
              <a:t>historia</a:t>
            </a:r>
            <a:r>
              <a:rPr dirty="0"/>
              <a:t>', '</a:t>
            </a:r>
            <a:r>
              <a:rPr dirty="0" err="1"/>
              <a:t>atrapante</a:t>
            </a:r>
            <a:r>
              <a:rPr dirty="0"/>
              <a:t>', 'bien </a:t>
            </a:r>
            <a:r>
              <a:rPr dirty="0" err="1"/>
              <a:t>ejecutada</a:t>
            </a:r>
            <a:r>
              <a:rPr dirty="0"/>
              <a:t>', </a:t>
            </a:r>
            <a:endParaRPr lang="es-AR" dirty="0"/>
          </a:p>
          <a:p>
            <a:pPr>
              <a:defRPr sz="2200">
                <a:solidFill>
                  <a:srgbClr val="EBEEF1"/>
                </a:solidFill>
              </a:defRPr>
            </a:pPr>
            <a:r>
              <a:rPr dirty="0" err="1"/>
              <a:t>Aporta</a:t>
            </a:r>
            <a:r>
              <a:rPr dirty="0"/>
              <a:t> </a:t>
            </a:r>
            <a:r>
              <a:rPr dirty="0" err="1"/>
              <a:t>transparencia</a:t>
            </a:r>
            <a:r>
              <a:rPr dirty="0"/>
              <a:t> y </a:t>
            </a:r>
            <a:r>
              <a:rPr dirty="0" err="1"/>
              <a:t>trazabilidad</a:t>
            </a:r>
            <a:r>
              <a:rPr dirty="0"/>
              <a:t>.</a:t>
            </a:r>
          </a:p>
        </p:txBody>
      </p:sp>
      <p:pic>
        <p:nvPicPr>
          <p:cNvPr id="5" name="Picture 4" descr="lime_like_term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780" y="2887579"/>
            <a:ext cx="7649160" cy="378754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8A21A02-A809-9163-2F4C-CECB11D8A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39" y="4104085"/>
            <a:ext cx="1736501" cy="245816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34137C3-12A3-0A06-3C12-D713E3711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8084" y="136459"/>
            <a:ext cx="2142646" cy="142583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27" y="0"/>
            <a:ext cx="12188952" cy="6858000"/>
          </a:xfrm>
          <a:prstGeom prst="rect">
            <a:avLst/>
          </a:prstGeom>
          <a:solidFill>
            <a:srgbClr val="4C6E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57989" y="707457"/>
            <a:ext cx="103601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800" b="1">
                <a:solidFill>
                  <a:srgbClr val="F8FAFC"/>
                </a:solidFill>
              </a:defRPr>
            </a:pPr>
            <a:r>
              <a:rPr dirty="0" err="1"/>
              <a:t>Conclusiones</a:t>
            </a:r>
            <a:r>
              <a:rPr dirty="0"/>
              <a:t> </a:t>
            </a:r>
            <a:r>
              <a:rPr dirty="0" err="1"/>
              <a:t>generales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757989" y="1645920"/>
            <a:ext cx="1081638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rgbClr val="EBEEF1"/>
                </a:solidFill>
              </a:rPr>
              <a:t>El </a:t>
            </a:r>
            <a:r>
              <a:rPr lang="es-AR" sz="2200" dirty="0" err="1">
                <a:solidFill>
                  <a:srgbClr val="EBEEF1"/>
                </a:solidFill>
              </a:rPr>
              <a:t>dataset</a:t>
            </a:r>
            <a:r>
              <a:rPr lang="es-AR" sz="2200" dirty="0">
                <a:solidFill>
                  <a:srgbClr val="EBEEF1"/>
                </a:solidFill>
              </a:rPr>
              <a:t> presenta sinopsis muy cortas y un sesgo positivo predominante, lo que limita el aprendizaje profundo y la generalización del modelo.</a:t>
            </a:r>
          </a:p>
          <a:p>
            <a:pPr>
              <a:buFont typeface="Arial" panose="020B0604020202020204" pitchFamily="34" charset="0"/>
              <a:buChar char="•"/>
            </a:pPr>
            <a:endParaRPr lang="es-AR" sz="2200" dirty="0">
              <a:solidFill>
                <a:srgbClr val="EBEEF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rgbClr val="EBEEF1"/>
                </a:solidFill>
              </a:rPr>
              <a:t>El modelo clásico TF-IDF con Regresión Logística demostró ser competitivo, ofreciendo buen equilibrio entre precisión, simplicidad e interpretabilidad.</a:t>
            </a:r>
          </a:p>
          <a:p>
            <a:pPr>
              <a:buFont typeface="Arial" panose="020B0604020202020204" pitchFamily="34" charset="0"/>
              <a:buChar char="•"/>
            </a:pPr>
            <a:endParaRPr lang="es-AR" sz="2200" dirty="0">
              <a:solidFill>
                <a:srgbClr val="EBEEF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rgbClr val="EBEEF1"/>
                </a:solidFill>
              </a:rPr>
              <a:t>La red neuronal MLP no mejoró significativamente el rendimiento, evidenciando que un corpus limitado afecta la capacidad de generalización.</a:t>
            </a:r>
          </a:p>
          <a:p>
            <a:pPr>
              <a:buFont typeface="Arial" panose="020B0604020202020204" pitchFamily="34" charset="0"/>
              <a:buChar char="•"/>
            </a:pPr>
            <a:endParaRPr lang="es-AR" sz="2200" dirty="0">
              <a:solidFill>
                <a:srgbClr val="EBEEF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rgbClr val="EBEEF1"/>
                </a:solidFill>
              </a:rPr>
              <a:t>LIME confirmó la coherencia lingüística del modelo, destacando términos relevantes asociados con sentimientos positivos como “historia”, “atrapante” y “bien ejecutada”.</a:t>
            </a:r>
          </a:p>
          <a:p>
            <a:pPr>
              <a:buFont typeface="Arial" panose="020B0604020202020204" pitchFamily="34" charset="0"/>
              <a:buChar char="•"/>
            </a:pPr>
            <a:endParaRPr lang="es-AR" sz="2200" dirty="0">
              <a:solidFill>
                <a:srgbClr val="EBEEF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rgbClr val="EBEEF1"/>
                </a:solidFill>
              </a:rPr>
              <a:t>El trabajo demuestra que, incluso con recursos moderados, es posible desarrollar modelos reproducibles, interpretables y aplicables al análisis de texto real.</a:t>
            </a:r>
            <a:r>
              <a:rPr sz="2200" dirty="0">
                <a:solidFill>
                  <a:srgbClr val="EBEEF1"/>
                </a:solidFill>
              </a:rPr>
              <a:t>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AF3CDD6-6BAF-53DC-0918-7FAA8D72806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21639" y="379989"/>
            <a:ext cx="11785877" cy="62855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689</Words>
  <Application>Microsoft Office PowerPoint</Application>
  <PresentationFormat>Personalizado</PresentationFormat>
  <Paragraphs>64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Diego Silvera</dc:creator>
  <cp:keywords/>
  <dc:description>generated using python-pptx</dc:description>
  <cp:lastModifiedBy>Diego Silvera</cp:lastModifiedBy>
  <cp:revision>6</cp:revision>
  <dcterms:created xsi:type="dcterms:W3CDTF">2013-01-27T09:14:16Z</dcterms:created>
  <dcterms:modified xsi:type="dcterms:W3CDTF">2025-10-25T21:05:54Z</dcterms:modified>
  <cp:category/>
</cp:coreProperties>
</file>

<file path=docProps/thumbnail.jpeg>
</file>